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file:///C:\Documents and Settings\Administrator\&#26700;&#38754;\&#27743;&#35199;&#29289;&#29702;(JK)\A76.TIF" TargetMode="Externa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7.bin"/><Relationship Id="rId2" Type="http://schemas.openxmlformats.org/officeDocument/2006/relationships/image" Target="file:///C:\Documents and Settings\Administrator\&#26700;&#38754;\&#27743;&#35199;&#29289;&#29702;(JK)\A77.TIF" TargetMode="Externa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wmf"/><Relationship Id="rId7" Type="http://schemas.openxmlformats.org/officeDocument/2006/relationships/oleObject" Target="../embeddings/oleObject8.bin"/><Relationship Id="rId6" Type="http://schemas.openxmlformats.org/officeDocument/2006/relationships/image" Target="file:///C:\Documents and Settings\Administrator\&#26700;&#38754;\&#27743;&#35199;&#29289;&#29702;(JK)\A2.TIF" TargetMode="External"/><Relationship Id="rId5" Type="http://schemas.openxmlformats.org/officeDocument/2006/relationships/image" Target="../media/image16.png"/><Relationship Id="rId4" Type="http://schemas.openxmlformats.org/officeDocument/2006/relationships/image" Target="file:///C:\Documents and Settings\Administrator\&#26700;&#38754;\&#27743;&#35199;&#29289;&#29702;(JK)\A1.TIF" TargetMode="External"/><Relationship Id="rId3" Type="http://schemas.openxmlformats.org/officeDocument/2006/relationships/image" Target="../media/image15.png"/><Relationship Id="rId2" Type="http://schemas.openxmlformats.org/officeDocument/2006/relationships/image" Target="file:///C:\Documents and Settings\Administrator\&#26700;&#38754;\&#27743;&#35199;&#29289;&#29702;(JK)\A78.TIF" TargetMode="External"/><Relationship Id="rId10" Type="http://schemas.openxmlformats.org/officeDocument/2006/relationships/vmlDrawing" Target="../drawings/vmlDrawing8.v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79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79.TIF" TargetMode="Externa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slide" Target="slide24.xml"/><Relationship Id="rId6" Type="http://schemas.openxmlformats.org/officeDocument/2006/relationships/slide" Target="slide7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file:///C:\Documents and Settings\Administrator\&#26700;&#38754;\&#27743;&#35199;&#29289;&#29702;(JK)\A192A.TIF" TargetMode="Externa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9.bin"/><Relationship Id="rId2" Type="http://schemas.openxmlformats.org/officeDocument/2006/relationships/image" Target="file:///C:\Documents and Settings\Administrator\&#26700;&#38754;\&#27743;&#35199;&#29289;&#29702;(JK)\A192.TIF" TargetMode="Externa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A82.TIF" TargetMode="External"/><Relationship Id="rId4" Type="http://schemas.openxmlformats.org/officeDocument/2006/relationships/image" Target="../media/image24.png"/><Relationship Id="rId3" Type="http://schemas.openxmlformats.org/officeDocument/2006/relationships/image" Target="file:///C:\Documents and Settings\Administrator\&#26700;&#38754;\&#27743;&#35199;&#29289;&#29702;(JK)\A81.TIF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0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file:///C:\Documents and Settings\Administrator\&#26700;&#38754;\&#27743;&#35199;&#29289;&#29702;(JK)\A211A.TIF" TargetMode="External"/><Relationship Id="rId6" Type="http://schemas.openxmlformats.org/officeDocument/2006/relationships/image" Target="../media/image28.png"/><Relationship Id="rId5" Type="http://schemas.openxmlformats.org/officeDocument/2006/relationships/image" Target="file:///C:\Documents and Settings\Administrator\&#26700;&#38754;\&#27743;&#35199;&#29289;&#29702;(JK)\A83A.TIF" TargetMode="External"/><Relationship Id="rId4" Type="http://schemas.openxmlformats.org/officeDocument/2006/relationships/image" Target="../media/image27.png"/><Relationship Id="rId3" Type="http://schemas.openxmlformats.org/officeDocument/2006/relationships/image" Target="file:///C:\Documents and Settings\Administrator\&#26700;&#38754;\&#27743;&#35199;&#29289;&#29702;(JK)\A193.TIF" TargetMode="Externa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84.TIF" TargetMode="Externa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tiff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A85.TIF" TargetMode="External"/><Relationship Id="rId3" Type="http://schemas.openxmlformats.org/officeDocument/2006/relationships/image" Target="../media/image30.png"/><Relationship Id="rId2" Type="http://schemas.openxmlformats.org/officeDocument/2006/relationships/image" Target="file:///C:\Documents and Settings\Administrator\&#26700;&#38754;\&#27743;&#35199;&#29289;&#29702;(JK)\A84.TIF" TargetMode="Externa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86.TIF" TargetMode="External"/><Relationship Id="rId1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87.TIF" TargetMode="External"/><Relationship Id="rId2" Type="http://schemas.openxmlformats.org/officeDocument/2006/relationships/image" Target="../media/image32.png"/><Relationship Id="rId1" Type="http://schemas.openxmlformats.org/officeDocument/2006/relationships/image" Target="../media/image1.tiff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11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194B.TIF" TargetMode="External"/><Relationship Id="rId2" Type="http://schemas.openxmlformats.org/officeDocument/2006/relationships/image" Target="../media/image34.png"/><Relationship Id="rId1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194A.TIF" TargetMode="Externa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A194.TIF" TargetMode="External"/><Relationship Id="rId3" Type="http://schemas.openxmlformats.org/officeDocument/2006/relationships/image" Target="../media/image37.png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file:///C:\Documents and Settings\Administrator\&#26700;&#38754;\&#27743;&#35199;&#29289;&#29702;(JK)\A73.TIF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021965" y="1973580"/>
            <a:ext cx="6160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9745" y="3648710"/>
            <a:ext cx="606234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测量电阻实验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960" y="967740"/>
            <a:ext cx="108267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电表量程判断错误导致读数错误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数据呈现出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电流随电压的增大而减小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电压与电流不成正比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( </a:t>
            </a:r>
            <a:r>
              <a:rPr lang="zh-CN" sz="2400">
                <a:ea typeface="宋体" panose="02010600030101010101" pitchFamily="2" charset="-122"/>
              </a:rPr>
              <a:t>电压表接在了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两端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判断哪一组数据不是实验所测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找出最小电流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根据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滑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</a:rPr>
              <a:t>                  </a:t>
            </a:r>
            <a:r>
              <a:rPr lang="zh-CN" sz="2400">
                <a:ea typeface="宋体" panose="02010600030101010101" pitchFamily="2" charset="-122"/>
              </a:rPr>
              <a:t>计算出滑动变阻器的最大阻值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与实验所提供的滑动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变阻器比较；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找出最小电流，根据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计算出定值电阻两端的最小电压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与表格数据比较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9.  </a:t>
            </a:r>
            <a:r>
              <a:rPr lang="zh-CN" sz="2400">
                <a:ea typeface="宋体" panose="02010600030101010101" pitchFamily="2" charset="-122"/>
              </a:rPr>
              <a:t>根据实验数据总结结论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电阻一定时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通过导体的电流与导体两端的电压成正比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[2017.24</a:t>
            </a:r>
            <a:r>
              <a:rPr lang="zh-CN" sz="2400">
                <a:cs typeface="仿宋_GB2312" charset="0"/>
              </a:rPr>
              <a:t>【实验步骤】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(4)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77325" y="2553335"/>
          <a:ext cx="1231900" cy="79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685800" imgH="444500" progId="Equation.DSMT4">
                  <p:embed/>
                </p:oleObj>
              </mc:Choice>
              <mc:Fallback>
                <p:oleObj name="" r:id="rId1" imgW="685800" imgH="444500" progId="Equation.DSMT4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77325" y="2553335"/>
                        <a:ext cx="1231900" cy="798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31365" y="2177415"/>
            <a:ext cx="1737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滑动变阻器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7070" y="672465"/>
            <a:ext cx="1081786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【交流与反思】</a:t>
            </a:r>
            <a:endParaRPr lang="zh-CN" altLang="en-US" sz="2400"/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 </a:t>
            </a:r>
            <a:r>
              <a:rPr lang="zh-CN" sz="2400">
                <a:ea typeface="宋体" panose="02010600030101010101" pitchFamily="2" charset="-122"/>
              </a:rPr>
              <a:t>实验的评估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求电阻平均值方法的评估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不能根据求出的电压、电流的平均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值计算电阻，应计算出每次的电阻，然后求电阻的平均值，即</a:t>
            </a:r>
            <a:r>
              <a:rPr lang="zh-CN" sz="2400">
                <a:ea typeface="宋体" panose="02010600030101010101" pitchFamily="2" charset="-122"/>
              </a:rPr>
              <a:t>              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对只测一组实验数据得出结论进行评估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这样测出的电阻不可靠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应多次测量求平均值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[2017.24</a:t>
            </a:r>
            <a:r>
              <a:rPr lang="zh-CN" sz="2400">
                <a:cs typeface="仿宋_GB2312" charset="0"/>
              </a:rPr>
              <a:t>【实验步骤】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(3)]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 </a:t>
            </a:r>
            <a:r>
              <a:rPr lang="zh-CN" sz="2400">
                <a:ea typeface="宋体" panose="02010600030101010101" pitchFamily="2" charset="-122"/>
              </a:rPr>
              <a:t>滑动变阻器滑片移动至绝缘筒上时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此时电路处于断路状态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则电流表的示数为零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[2017.24</a:t>
            </a:r>
            <a:r>
              <a:rPr lang="zh-CN" sz="2400">
                <a:cs typeface="仿宋_GB2312" charset="0"/>
              </a:rPr>
              <a:t>【</a:t>
            </a:r>
            <a:r>
              <a:rPr lang="zh-CN" sz="2400">
                <a:latin typeface="Times New Roman" panose="02020603050405020304" pitchFamily="18" charset="0"/>
                <a:cs typeface="仿宋_GB2312" charset="0"/>
              </a:rPr>
              <a:t>实验步骤】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 </a:t>
            </a:r>
            <a:r>
              <a:rPr lang="zh-CN" sz="2400">
                <a:ea typeface="宋体" panose="02010600030101010101" pitchFamily="2" charset="-122"/>
              </a:rPr>
              <a:t>换用小灯泡后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测得的小灯泡的灯丝阻值变化的原因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灯丝电阻随温度的变化而变化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13.  </a:t>
            </a:r>
            <a:r>
              <a:rPr lang="zh-CN" sz="2400">
                <a:ea typeface="宋体" panose="02010600030101010101" pitchFamily="2" charset="-122"/>
              </a:rPr>
              <a:t>实验中若考虑电压表内阻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则所测电阻的阻值偏小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92620" y="2192020"/>
          <a:ext cx="2391410" cy="71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" r:id="rId1" imgW="1308100" imgH="393700" progId="Equation.DSMT4">
                  <p:embed/>
                </p:oleObj>
              </mc:Choice>
              <mc:Fallback>
                <p:oleObj name="" r:id="rId1" imgW="1308100" imgH="393700" progId="Equation.DSMT4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92620" y="2192020"/>
                        <a:ext cx="2391410" cy="719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7430" y="674370"/>
            <a:ext cx="100711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 </a:t>
            </a:r>
            <a:r>
              <a:rPr lang="zh-CN" sz="2400">
                <a:ea typeface="宋体" panose="02010600030101010101" pitchFamily="2" charset="-122"/>
              </a:rPr>
              <a:t>特殊方法测电阻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缺电流表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挑选一个标有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字样的滑动变阻器进行实验</a:t>
            </a:r>
            <a:r>
              <a:rPr lang="zh-CN" sz="2400">
                <a:ea typeface="黑体" panose="02010609060101010101" pitchFamily="49" charset="-122"/>
              </a:rPr>
              <a:t>实验电路图：</a:t>
            </a:r>
            <a:endParaRPr lang="zh-CN" altLang="en-US" sz="2400"/>
          </a:p>
        </p:txBody>
      </p:sp>
      <p:pic>
        <p:nvPicPr>
          <p:cNvPr id="2" name="图片 -2147481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8840" y="2294890"/>
            <a:ext cx="2663825" cy="187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2820" y="4129405"/>
            <a:ext cx="9956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实验步骤：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调节滑动变阻器的滑片至最左端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读出电压表的示数为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调节滑动变阻器的滑片至最右端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读出电压表的示数为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；待测电阻表达式：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47845" y="5728335"/>
          <a:ext cx="734060" cy="594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" r:id="rId2" imgW="533400" imgH="431800" progId="Equation.DSMT4">
                  <p:embed/>
                </p:oleObj>
              </mc:Choice>
              <mc:Fallback>
                <p:oleObj name="" r:id="rId2" imgW="533400" imgH="431800" progId="Equation.DSMT4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47845" y="5728335"/>
                        <a:ext cx="734060" cy="594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87170" y="1366520"/>
            <a:ext cx="8449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 </a:t>
            </a:r>
            <a:r>
              <a:rPr lang="zh-CN" sz="2400" b="0">
                <a:ea typeface="宋体" panose="02010600030101010101" pitchFamily="2" charset="-122"/>
              </a:rPr>
              <a:t>用已知阻值为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的定值电阻进行实验</a:t>
            </a:r>
            <a:r>
              <a:rPr lang="zh-CN" sz="2400" b="0">
                <a:ea typeface="黑体" panose="02010609060101010101" pitchFamily="49" charset="-122"/>
              </a:rPr>
              <a:t>实验电路图：</a:t>
            </a:r>
            <a:endParaRPr lang="zh-CN" altLang="en-US" sz="2400"/>
          </a:p>
        </p:txBody>
      </p:sp>
      <p:pic>
        <p:nvPicPr>
          <p:cNvPr id="2" name="图片 -2147481462" descr="C:\Documents and Settings\Administrator\桌面\江西物理(JK)\A7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78120" y="2165985"/>
            <a:ext cx="2640965" cy="192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87170" y="4081145"/>
            <a:ext cx="94011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实验步骤：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断开开关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读出电压表的示数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断开开关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读出电压表的示数为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；待测电阻表达式：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25695" y="5161280"/>
          <a:ext cx="715645" cy="57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" r:id="rId3" imgW="533400" imgH="431800" progId="Equation.DSMT4">
                  <p:embed/>
                </p:oleObj>
              </mc:Choice>
              <mc:Fallback>
                <p:oleObj name="" r:id="rId3" imgW="533400" imgH="431800" progId="Equation.DSMT4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5695" y="5161280"/>
                        <a:ext cx="715645" cy="57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11885" y="831215"/>
            <a:ext cx="8003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缺电压表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挑选一个标有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字样的滑动变阻器进行实验</a:t>
            </a:r>
            <a:r>
              <a:rPr lang="zh-CN" sz="2400" b="0">
                <a:ea typeface="黑体" panose="02010609060101010101" pitchFamily="49" charset="-122"/>
              </a:rPr>
              <a:t>实验电路图：</a:t>
            </a:r>
            <a:endParaRPr lang="zh-CN" altLang="en-US" sz="2400"/>
          </a:p>
        </p:txBody>
      </p:sp>
      <p:pic>
        <p:nvPicPr>
          <p:cNvPr id="2" name="图片 -2147481461" descr="C:\Documents and Settings\Administrator\桌面\江西物理(JK)\A7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07890" y="2233295"/>
            <a:ext cx="2775585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11885" y="3979545"/>
            <a:ext cx="10398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实验步骤：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调节滑动变阻器的滑片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至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读出电流表的示数为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调节滑动变阻器的滑片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至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读出电流表的示数为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；待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测电阻表达式：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06925" y="5555615"/>
          <a:ext cx="622935" cy="622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" r:id="rId3" imgW="431800" imgH="431800" progId="Equation.DSMT4">
                  <p:embed/>
                </p:oleObj>
              </mc:Choice>
              <mc:Fallback>
                <p:oleObj name="" r:id="rId3" imgW="431800" imgH="431800" progId="Equation.DSMT4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6925" y="5555615"/>
                        <a:ext cx="622935" cy="622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77315" y="1418590"/>
            <a:ext cx="9332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 </a:t>
            </a:r>
            <a:r>
              <a:rPr lang="zh-CN" sz="2400" b="0">
                <a:ea typeface="宋体" panose="02010600030101010101" pitchFamily="2" charset="-122"/>
              </a:rPr>
              <a:t>用已知阻值为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的定值电阻进行实验</a:t>
            </a:r>
            <a:r>
              <a:rPr lang="zh-CN" sz="2400" b="0">
                <a:ea typeface="黑体" panose="02010609060101010101" pitchFamily="49" charset="-122"/>
              </a:rPr>
              <a:t>实验电路图</a:t>
            </a:r>
            <a:r>
              <a:rPr lang="zh-CN" sz="2400" b="0">
                <a:ea typeface="宋体" panose="02010600030101010101" pitchFamily="2" charset="-122"/>
              </a:rPr>
              <a:t>：</a:t>
            </a:r>
            <a:endParaRPr lang="zh-CN" altLang="en-US" sz="2400"/>
          </a:p>
        </p:txBody>
      </p:sp>
      <p:pic>
        <p:nvPicPr>
          <p:cNvPr id="2" name="图片 -2147481460" descr="C:\Documents and Settings\Administrator\桌面\江西物理(JK)\A7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95900" y="2232660"/>
            <a:ext cx="2730500" cy="2024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77315" y="4502150"/>
            <a:ext cx="99618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实验步骤：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 的示数为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的示数为</a:t>
            </a:r>
            <a:r>
              <a:rPr lang="en-US" sz="2400" b="0" i="1">
                <a:latin typeface="Times New Roman" panose="02020603050405020304" pitchFamily="18" charset="0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；待测电阻表达式：</a:t>
            </a:r>
            <a:r>
              <a:rPr lang="en-US" sz="2400" b="0" i="1">
                <a:latin typeface="Times New Roman" panose="02020603050405020304" pitchFamily="18" charset="0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</a:rPr>
              <a:t> 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4" name="图片 -2147481459" descr="C:\Documents and Settings\Administrator\桌面\江西物理(JK)\A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523230" y="4734560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458" descr="C:\Documents and Settings\Administrator\桌面\江西物理(JK)\A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592185" y="4725670"/>
            <a:ext cx="330835" cy="33083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74260" y="5056505"/>
          <a:ext cx="551180" cy="55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" r:id="rId7" imgW="431800" imgH="431800" progId="Equation.DSMT4">
                  <p:embed/>
                </p:oleObj>
              </mc:Choice>
              <mc:Fallback>
                <p:oleObj name="" r:id="rId7" imgW="431800" imgH="431800" progId="Equation.DSMT4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4260" y="5056505"/>
                        <a:ext cx="551180" cy="551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98550" y="110553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11530" y="1969770"/>
            <a:ext cx="105257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小明同学用图甲中的器材测量定值电阻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的阻值，电源为两节新干电池，滑动变阻器的最大阻值为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 Ω.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【制定计划与设计实验】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(1)</a:t>
            </a:r>
            <a:r>
              <a:rPr lang="zh-CN" sz="2400">
                <a:ea typeface="宋体" panose="02010600030101010101" pitchFamily="2" charset="-122"/>
                <a:sym typeface="+mn-ea"/>
              </a:rPr>
              <a:t>图甲是小明未完成的电路图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请用笔画线代替导线将电路连接完整．</a:t>
            </a:r>
            <a:endParaRPr lang="zh-CN" sz="2400"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</a:t>
            </a:r>
            <a:r>
              <a:rPr lang="zh-CN" sz="2400">
                <a:ea typeface="宋体" panose="02010600030101010101" pitchFamily="2" charset="-122"/>
                <a:sym typeface="+mn-ea"/>
              </a:rPr>
              <a:t>连接电路时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开关应处于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状态．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闭合开关前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滑动变阻器的滑片应移到最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左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端．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456" descr="C:\Documents and Settings\Administrator\桌面\江西物理(JK)\A79.TIF"/>
          <p:cNvPicPr>
            <a:picLocks noChangeAspect="1"/>
          </p:cNvPicPr>
          <p:nvPr/>
        </p:nvPicPr>
        <p:blipFill>
          <a:blip r:embed="rId2" r:link="rId3"/>
          <a:srcRect l="-2445" r="43460" b="2272"/>
          <a:stretch>
            <a:fillRect/>
          </a:stretch>
        </p:blipFill>
        <p:spPr>
          <a:xfrm>
            <a:off x="7654290" y="2601595"/>
            <a:ext cx="3276600" cy="2482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78240" y="5173345"/>
            <a:ext cx="1082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58385" y="487807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7185" y="5414010"/>
            <a:ext cx="467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645525" y="2497455"/>
            <a:ext cx="1263015" cy="1372235"/>
          </a:xfrm>
          <a:custGeom>
            <a:avLst/>
            <a:gdLst>
              <a:gd name="connisteX0" fmla="*/ 609067 w 1262847"/>
              <a:gd name="connsiteY0" fmla="*/ 659959 h 1372429"/>
              <a:gd name="connisteX1" fmla="*/ 751307 w 1262847"/>
              <a:gd name="connsiteY1" fmla="*/ 960949 h 1372429"/>
              <a:gd name="connisteX2" fmla="*/ 1226287 w 1262847"/>
              <a:gd name="connsiteY2" fmla="*/ 612334 h 1372429"/>
              <a:gd name="connisteX3" fmla="*/ 1068172 w 1262847"/>
              <a:gd name="connsiteY3" fmla="*/ 58614 h 1372429"/>
              <a:gd name="connisteX4" fmla="*/ 118212 w 1262847"/>
              <a:gd name="connsiteY4" fmla="*/ 121479 h 1372429"/>
              <a:gd name="connisteX5" fmla="*/ 54712 w 1262847"/>
              <a:gd name="connsiteY5" fmla="*/ 723459 h 1372429"/>
              <a:gd name="connisteX6" fmla="*/ 244577 w 1262847"/>
              <a:gd name="connsiteY6" fmla="*/ 1372429 h 1372429"/>
              <a:gd name="connisteX7" fmla="*/ 276327 w 1262847"/>
              <a:gd name="connsiteY7" fmla="*/ 1246064 h 137242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1262848" h="1372430">
                <a:moveTo>
                  <a:pt x="609068" y="659960"/>
                </a:moveTo>
                <a:cubicBezTo>
                  <a:pt x="628118" y="727270"/>
                  <a:pt x="628118" y="970475"/>
                  <a:pt x="751308" y="960950"/>
                </a:cubicBezTo>
                <a:cubicBezTo>
                  <a:pt x="874498" y="951425"/>
                  <a:pt x="1162788" y="792675"/>
                  <a:pt x="1226288" y="612335"/>
                </a:cubicBezTo>
                <a:cubicBezTo>
                  <a:pt x="1289788" y="431995"/>
                  <a:pt x="1289788" y="157040"/>
                  <a:pt x="1068173" y="58615"/>
                </a:cubicBezTo>
                <a:cubicBezTo>
                  <a:pt x="846558" y="-39810"/>
                  <a:pt x="320778" y="-11235"/>
                  <a:pt x="118213" y="121480"/>
                </a:cubicBezTo>
                <a:cubicBezTo>
                  <a:pt x="-84352" y="254195"/>
                  <a:pt x="29313" y="473270"/>
                  <a:pt x="54713" y="723460"/>
                </a:cubicBezTo>
                <a:cubicBezTo>
                  <a:pt x="80113" y="973650"/>
                  <a:pt x="200128" y="1267655"/>
                  <a:pt x="244578" y="137243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036560" y="3798570"/>
            <a:ext cx="265430" cy="683895"/>
          </a:xfrm>
          <a:custGeom>
            <a:avLst/>
            <a:gdLst>
              <a:gd name="connisteX0" fmla="*/ 106153 w 265538"/>
              <a:gd name="connsiteY0" fmla="*/ 0 h 684012"/>
              <a:gd name="connisteX1" fmla="*/ 108 w 265538"/>
              <a:gd name="connsiteY1" fmla="*/ 331470 h 684012"/>
              <a:gd name="connisteX2" fmla="*/ 93453 w 265538"/>
              <a:gd name="connsiteY2" fmla="*/ 610235 h 684012"/>
              <a:gd name="connisteX3" fmla="*/ 265538 w 265538"/>
              <a:gd name="connsiteY3" fmla="*/ 662940 h 684012"/>
              <a:gd name="connisteX4" fmla="*/ 384918 w 265538"/>
              <a:gd name="connsiteY4" fmla="*/ 384175 h 68401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65538" h="684013">
                <a:moveTo>
                  <a:pt x="106153" y="0"/>
                </a:moveTo>
                <a:cubicBezTo>
                  <a:pt x="83293" y="60960"/>
                  <a:pt x="2648" y="209550"/>
                  <a:pt x="108" y="331470"/>
                </a:cubicBezTo>
                <a:cubicBezTo>
                  <a:pt x="-2432" y="453390"/>
                  <a:pt x="40113" y="544195"/>
                  <a:pt x="93453" y="610235"/>
                </a:cubicBezTo>
                <a:cubicBezTo>
                  <a:pt x="146793" y="676275"/>
                  <a:pt x="207118" y="708025"/>
                  <a:pt x="265538" y="66294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0556875" y="3630295"/>
            <a:ext cx="257810" cy="578485"/>
          </a:xfrm>
          <a:custGeom>
            <a:avLst/>
            <a:gdLst>
              <a:gd name="connisteX0" fmla="*/ 90170 w 258033"/>
              <a:gd name="connsiteY0" fmla="*/ 0 h 578179"/>
              <a:gd name="connisteX1" fmla="*/ 256540 w 258033"/>
              <a:gd name="connsiteY1" fmla="*/ 316865 h 578179"/>
              <a:gd name="connisteX2" fmla="*/ 0 w 258033"/>
              <a:gd name="connsiteY2" fmla="*/ 573405 h 578179"/>
              <a:gd name="connisteX3" fmla="*/ -558165 w 258033"/>
              <a:gd name="connsiteY3" fmla="*/ 135890 h 5781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58034" h="578179">
                <a:moveTo>
                  <a:pt x="90170" y="0"/>
                </a:moveTo>
                <a:cubicBezTo>
                  <a:pt x="128270" y="58420"/>
                  <a:pt x="274320" y="201930"/>
                  <a:pt x="256540" y="316865"/>
                </a:cubicBezTo>
                <a:cubicBezTo>
                  <a:pt x="238760" y="431800"/>
                  <a:pt x="163195" y="609600"/>
                  <a:pt x="0" y="57340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5960" y="750570"/>
            <a:ext cx="109620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电路中滑动变阻器除对电路有保护作用外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另一个作用是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 b="0">
                <a:ea typeface="宋体" panose="02010600030101010101" pitchFamily="2" charset="-122"/>
              </a:rPr>
              <a:t>．【进行实验】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 b="0">
                <a:ea typeface="宋体" panose="02010600030101010101" pitchFamily="2" charset="-122"/>
              </a:rPr>
              <a:t>连接好电路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发现电流表和电压表都有较小的示数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且无论怎么移动滑动变阻器的滑片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电流表和电压表的示数都不变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造成这一现象的原因可能是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 b="0">
                <a:ea typeface="宋体" panose="02010600030101010101" pitchFamily="2" charset="-122"/>
              </a:rPr>
              <a:t>选填字母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 </a:t>
            </a:r>
            <a:r>
              <a:rPr lang="zh-CN" sz="2400" b="0">
                <a:ea typeface="宋体" panose="02010600030101010101" pitchFamily="2" charset="-122"/>
              </a:rPr>
              <a:t>定值电阻断路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 </a:t>
            </a:r>
            <a:r>
              <a:rPr lang="zh-CN" sz="2400" b="0">
                <a:ea typeface="宋体" panose="02010600030101010101" pitchFamily="2" charset="-122"/>
              </a:rPr>
              <a:t>定值电阻短路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滑动变阻器短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滑动变阻器接了下面两个接线柱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87730" y="1386840"/>
            <a:ext cx="3629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改变定值电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阻两端的电压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81430" y="3603625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5465" y="1272540"/>
            <a:ext cx="110337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排除故障后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调节滑动变阻器滑片时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当向右移动滑片时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观察发现电压表示数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0">
                <a:ea typeface="宋体" panose="02010600030101010101" pitchFamily="2" charset="-122"/>
              </a:rPr>
              <a:t>移动滑片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当电压表示数为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电流表示数如图乙所示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小明得出定值电阻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的阻值为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_______Ω.</a:t>
            </a:r>
            <a:r>
              <a:rPr lang="zh-CN" sz="2400" b="0">
                <a:ea typeface="宋体" panose="02010600030101010101" pitchFamily="2" charset="-122"/>
              </a:rPr>
              <a:t>【实验分析】你认为这个实验结果可靠吗？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为了使得出的结果更准确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他接下来应该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103630" y="192341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36850" y="3068955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8265" y="3580130"/>
            <a:ext cx="1195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不可靠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8185" y="41014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只进行一次实验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可能存在较大误差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685" y="5186680"/>
            <a:ext cx="7716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移动滑片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多测几组电流与电压值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求出电阻的平均值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10" name="图片 -2147481456" descr="C:\Documents and Settings\Administrator\桌面\江西物理(JK)\A79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657" t="17203" r="-4154" b="-1230"/>
          <a:stretch>
            <a:fillRect/>
          </a:stretch>
        </p:blipFill>
        <p:spPr>
          <a:xfrm>
            <a:off x="8996045" y="3442970"/>
            <a:ext cx="2494280" cy="2254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60730" y="134620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9930" y="1833245"/>
            <a:ext cx="105676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实验中若考虑电压表内阻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则所测电阻的阻值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偏大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偏小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小明将电阻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换成小灯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泡，继续测量小灯泡的电阻，发现几次实验测得的小灯泡的电阻相差较大，原因可能是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同桌小丽在做该实验时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完成电路连接后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发现电压表的指针反向偏转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请指出造成该现象的原因是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则接下来的实验操作是：先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然后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7430770" y="194119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8630" y="3587750"/>
            <a:ext cx="4218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灯丝电阻随温度的升高而增大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4725" y="4658995"/>
            <a:ext cx="3407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电压表正负接线柱接反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9585" y="5261610"/>
            <a:ext cx="160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断开开关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72430" y="52743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将电压表正负接线柱上的导线对调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7" name="组合 11"/>
          <p:cNvGrpSpPr/>
          <p:nvPr/>
        </p:nvGrpSpPr>
        <p:grpSpPr>
          <a:xfrm>
            <a:off x="3131185" y="390715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31185" y="233997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3746500" y="3220085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实验一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7" action="ppaction://hlinksldjump"/>
          </p:cNvPr>
          <p:cNvSpPr/>
          <p:nvPr/>
        </p:nvSpPr>
        <p:spPr>
          <a:xfrm>
            <a:off x="6306185" y="322008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4700" y="1388110"/>
            <a:ext cx="106889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小丽将测得的数据记录在下表中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老师看了小丽的数据后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发现有一组数据不是本实验中测得的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它是第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填实验序号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你判断的依据是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______________________________________________________________________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774632" y="4045585"/>
          <a:ext cx="6643370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0955"/>
                <a:gridCol w="1021715"/>
                <a:gridCol w="1021080"/>
                <a:gridCol w="1018540"/>
                <a:gridCol w="1021080"/>
              </a:tblGrid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262245" y="2034540"/>
            <a:ext cx="475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" y="2437765"/>
            <a:ext cx="10415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当电流为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滑动变阻器接入电路中的电阻为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25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超过滑动变阻器的最大阻值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3760" y="1581785"/>
            <a:ext cx="104451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排除错误的数据后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小丽根据上表求出电压的平均值和电流的平均值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再运用欧姆定律求出电阻的平均值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你认为这种方法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可行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不可行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，理由是：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0">
                <a:ea typeface="宋体" panose="02010600030101010101" pitchFamily="2" charset="-122"/>
              </a:rPr>
              <a:t>由小丽的实验表格数据可知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该定值电阻的阻值为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________Ω.</a:t>
            </a:r>
            <a:r>
              <a:rPr lang="zh-CN" sz="2400" b="0">
                <a:ea typeface="宋体" panose="02010600030101010101" pitchFamily="2" charset="-122"/>
              </a:rPr>
              <a:t>根据表中数据可得结论：在电阻一定时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通过导体的电流与导体两端的电压成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130540" y="2263140"/>
            <a:ext cx="1165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0285" y="2643505"/>
            <a:ext cx="99682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运用欧姆定律时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公式中的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必须是同一时刻、同一导体所对应的数值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82965" y="3905885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1885" y="4977130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5795" y="1405255"/>
            <a:ext cx="10911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0">
                <a:ea typeface="宋体" panose="02010600030101010101" pitchFamily="2" charset="-122"/>
              </a:rPr>
              <a:t>小红在做该实验时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由于自己的疏忽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做完实验后才发现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她把测量的电流值都写在了草稿纸上而忘记填入记录表格中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如图丙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请你帮助小丽根据草稿纸中的数据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算出电阻的阻值为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________Ω(</a:t>
            </a:r>
            <a:r>
              <a:rPr lang="zh-CN" sz="2400" b="0">
                <a:ea typeface="宋体" panose="02010600030101010101" pitchFamily="2" charset="-122"/>
              </a:rPr>
              <a:t>结果保留一位小数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454" descr="C:\Documents and Settings\Administrator\桌面\江西物理(JK)\A192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986915" y="3628390"/>
            <a:ext cx="2341245" cy="1657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585720" y="5514340"/>
            <a:ext cx="1143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例题图丙</a:t>
            </a: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5202555" y="3620770"/>
          <a:ext cx="5349875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165"/>
                <a:gridCol w="1150620"/>
                <a:gridCol w="931545"/>
                <a:gridCol w="931545"/>
              </a:tblGrid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70425" y="2622550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4205" y="689610"/>
            <a:ext cx="110032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 b="0">
                <a:ea typeface="宋体" panose="02010600030101010101" pitchFamily="2" charset="-122"/>
              </a:rPr>
              <a:t>完成实验后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小明还想测量一段电炉丝的电阻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="0" baseline="-25000">
                <a:ea typeface="宋体" panose="02010600030101010101" pitchFamily="2" charset="-122"/>
              </a:rPr>
              <a:t>电炉丝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可是在连接电路时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发现电流表和滑动变阻器都已损坏．于是小明就利用刚才已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测得的定值电阻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重新设计并连接了如图丁所示的电路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其中电源电压未知且恒定不变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请把下列实验步骤补充完整：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只闭合开关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="0" baseline="-25000">
                <a:ea typeface="宋体" panose="02010600030101010101" pitchFamily="2" charset="-122"/>
              </a:rPr>
              <a:t>电炉丝</a:t>
            </a:r>
            <a:r>
              <a:rPr lang="zh-CN" sz="2400" b="0">
                <a:ea typeface="宋体" panose="02010600030101010101" pitchFamily="2" charset="-122"/>
              </a:rPr>
              <a:t>的表达式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="0" baseline="-25000">
                <a:ea typeface="宋体" panose="02010600030101010101" pitchFamily="2" charset="-122"/>
              </a:rPr>
              <a:t>电炉丝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运用已知量和测量量表示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453" descr="C:\Documents and Settings\Administrator\桌面\江西物理(JK)\A19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19950" y="2810510"/>
            <a:ext cx="2802890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68615" y="5828665"/>
            <a:ext cx="1305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8505" y="3495675"/>
            <a:ext cx="3356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读出电压表的示数为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740" y="3933825"/>
            <a:ext cx="48361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再闭合开关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读出电压表的示数为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4405" y="5604510"/>
          <a:ext cx="716280" cy="579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" r:id="rId3" imgW="533400" imgH="431800" progId="Equation.DSMT4">
                  <p:embed/>
                </p:oleObj>
              </mc:Choice>
              <mc:Fallback>
                <p:oleObj name="" r:id="rId3" imgW="533400" imgH="431800" progId="Equation.DSMT4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405" y="5604510"/>
                        <a:ext cx="716280" cy="579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29335" y="944880"/>
            <a:ext cx="6780530" cy="737235"/>
            <a:chOff x="894" y="2929"/>
            <a:chExt cx="1067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767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测量小灯泡的电阻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25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29335" y="1682115"/>
            <a:ext cx="32918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实验装置图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144000" y="386016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1450" descr="C:\Documents and Settings\Administrator\桌面\江西物理(JK)\A8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215390" y="3435350"/>
            <a:ext cx="3952875" cy="261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449" descr="C:\Documents and Settings\Administrator\桌面\江西物理(JK)\A82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5786120" y="3707765"/>
            <a:ext cx="2621280" cy="1973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4045" y="1035050"/>
            <a:ext cx="110229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滑动变阻器规格的选取要求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的额定电流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ea typeface="宋体" panose="02010600030101010101" pitchFamily="2" charset="-122"/>
              </a:rPr>
              <a:t>小于或等于滑动变阻器的额定电流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灯泡正常发光时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滑动变阻器两端电压为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源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电路中的电流为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此时滑动变阻器接入电路的阻值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滑</a:t>
            </a:r>
            <a:r>
              <a:rPr lang="zh-CN" sz="2400">
                <a:ea typeface="宋体" panose="02010600030101010101" pitchFamily="2" charset="-122"/>
              </a:rPr>
              <a:t>＝              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因此滑动变阻器的最大阻值大于或等于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 </a:t>
            </a:r>
            <a:r>
              <a:rPr lang="zh-CN" sz="2400">
                <a:ea typeface="宋体" panose="02010600030101010101" pitchFamily="2" charset="-122"/>
              </a:rPr>
              <a:t>电路故障分析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 </a:t>
            </a:r>
            <a:r>
              <a:rPr lang="zh-CN" sz="2400">
                <a:ea typeface="宋体" panose="02010600030101010101" pitchFamily="2" charset="-122"/>
              </a:rPr>
              <a:t>动态电路分析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 </a:t>
            </a:r>
            <a:r>
              <a:rPr lang="zh-CN" sz="2400">
                <a:ea typeface="宋体" panose="02010600030101010101" pitchFamily="2" charset="-122"/>
              </a:rPr>
              <a:t>调节小灯泡正常发光的操作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正确连接电路后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移动滑片使灯泡两端电压为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___)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99050" y="2764155"/>
          <a:ext cx="989330" cy="713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" r:id="rId1" imgW="634365" imgH="457200" progId="Equation.DSMT4">
                  <p:embed/>
                </p:oleObj>
              </mc:Choice>
              <mc:Fallback>
                <p:oleObj name="" r:id="rId1" imgW="634365" imgH="457200" progId="Equation.DSMT4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9050" y="2764155"/>
                        <a:ext cx="989330" cy="713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68045" y="5529580"/>
            <a:ext cx="1459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额定电压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6285" y="1086485"/>
            <a:ext cx="104254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 </a:t>
            </a:r>
            <a:r>
              <a:rPr lang="zh-CN" sz="2400">
                <a:ea typeface="宋体" panose="02010600030101010101" pitchFamily="2" charset="-122"/>
              </a:rPr>
              <a:t>为了达到灯泡所需电压或根据记录的实验数据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判断滑片的移动方向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根据串联分压原理可知要使灯泡两端分压变大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滑动变阻器接入电路的阻值应变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7.  </a:t>
            </a:r>
            <a:r>
              <a:rPr lang="zh-CN" sz="2400">
                <a:ea typeface="宋体" panose="02010600030101010101" pitchFamily="2" charset="-122"/>
              </a:rPr>
              <a:t>实验表格设计及数据记录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注意：物理量包含电压、电流；至少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组数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 </a:t>
            </a:r>
            <a:r>
              <a:rPr lang="zh-CN" sz="2400">
                <a:ea typeface="宋体" panose="02010600030101010101" pitchFamily="2" charset="-122"/>
              </a:rPr>
              <a:t>计算电阻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根据数据绘制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先描点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然后用光滑曲线连接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10.  </a:t>
            </a:r>
            <a:r>
              <a:rPr lang="zh-CN" sz="2400">
                <a:ea typeface="宋体" panose="02010600030101010101" pitchFamily="2" charset="-122"/>
              </a:rPr>
              <a:t>根据数据或图像分析灯丝电阻存在明显差异的原因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灯丝电阻受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202690" y="2282825"/>
            <a:ext cx="597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69805" y="5056505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55395" y="1840865"/>
            <a:ext cx="101104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 </a:t>
            </a:r>
            <a:r>
              <a:rPr lang="zh-CN" sz="2400">
                <a:ea typeface="宋体" panose="02010600030101010101" pitchFamily="2" charset="-122"/>
              </a:rPr>
              <a:t>计算小灯泡的额定功率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 </a:t>
            </a:r>
            <a:r>
              <a:rPr lang="zh-CN" sz="2400">
                <a:ea typeface="宋体" panose="02010600030101010101" pitchFamily="2" charset="-122"/>
              </a:rPr>
              <a:t>求灯泡电阻平均值不合理的原因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灯丝电阻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_______) 13.  </a:t>
            </a:r>
            <a:r>
              <a:rPr lang="zh-CN" sz="2400">
                <a:ea typeface="宋体" panose="02010600030101010101" pitchFamily="2" charset="-122"/>
              </a:rPr>
              <a:t>用该实验装置图能不能探究电流与电压的关系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因为不能控制灯泡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___)14.  </a:t>
            </a:r>
            <a:r>
              <a:rPr lang="zh-CN" sz="2400">
                <a:ea typeface="宋体" panose="02010600030101010101" pitchFamily="2" charset="-122"/>
              </a:rPr>
              <a:t>特殊方法测量小灯泡的电阻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736840" y="3073400"/>
            <a:ext cx="1804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受温度影响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95475" y="4138295"/>
            <a:ext cx="1499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阻值不变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7920" y="105410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6445" y="1638300"/>
            <a:ext cx="108311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小明和同学们分别用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伏安法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测小灯泡电阻，已知小灯泡的额定电压为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2.5V.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【制定计划与设计实验】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请根据实物电路图甲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在右边的虚线框中画在相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应的电路图．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446" descr="C:\Documents and Settings\Administrator\桌面\江西物理(JK)\A19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288155" y="2654300"/>
            <a:ext cx="3443605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445" descr="C:\Documents and Settings\Administrator\桌面\江西物理(JK)\A83A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028940" y="3079750"/>
            <a:ext cx="3365500" cy="2312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372100" y="5719445"/>
            <a:ext cx="12458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题图甲</a:t>
            </a:r>
            <a:endParaRPr lang="zh-CN" altLang="en-US"/>
          </a:p>
        </p:txBody>
      </p:sp>
      <p:pic>
        <p:nvPicPr>
          <p:cNvPr id="8" name="图片 -2147482605" descr="C:\Documents and Settings\Administrator\桌面\江西物理(JK)\A211A.TIF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8075295" y="3188970"/>
            <a:ext cx="3222625" cy="2094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8365" y="883285"/>
            <a:ext cx="106184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闭合开关前电压表指针如图乙所示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在使用它测量前应进行的操作是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444" descr="C:\Documents and Settings\Administrator\桌面\江西物理(JK)\A84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1955" r="50200" b="-5537"/>
          <a:stretch>
            <a:fillRect/>
          </a:stretch>
        </p:blipFill>
        <p:spPr>
          <a:xfrm>
            <a:off x="4614545" y="1947545"/>
            <a:ext cx="2387600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19725" y="4171950"/>
            <a:ext cx="1033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8665" y="4476750"/>
            <a:ext cx="106184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【实验步骤】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发现小灯泡不亮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电流表有明显示数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电压表示数为零．若故障只出现在小灯泡和滑动变阻器中的一处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则出现的故障是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1141730" y="1525270"/>
            <a:ext cx="212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对电压表调零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6790" y="5661025"/>
            <a:ext cx="1743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小灯泡短路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0964" y="114236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51255" y="2142490"/>
            <a:ext cx="6473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黑体" panose="02010609060101010101" pitchFamily="49" charset="-122"/>
              </a:rPr>
              <a:t>测定值电阻和小灯泡电阻的共有命题点：</a:t>
            </a:r>
            <a:endParaRPr lang="zh-CN" altLang="en-US" sz="2800"/>
          </a:p>
        </p:txBody>
      </p:sp>
      <p:sp>
        <p:nvSpPr>
          <p:cNvPr id="20481" name="文本框 4"/>
          <p:cNvSpPr txBox="1"/>
          <p:nvPr/>
        </p:nvSpPr>
        <p:spPr>
          <a:xfrm>
            <a:off x="3496945" y="2848610"/>
            <a:ext cx="93916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实验原理：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[2017.24【实验原理】]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6945" y="3547745"/>
            <a:ext cx="496062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电流表、电压表的使用与读数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1255" y="4398645"/>
            <a:ext cx="72148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电流表、电压表的使用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电流表与被测元件串联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电压表与被测元件并联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电流均为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＋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进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出</a:t>
            </a:r>
            <a:endParaRPr lang="zh-CN" altLang="en-US" sz="24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77840" y="2907665"/>
          <a:ext cx="622935" cy="567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2" imgW="431800" imgH="393700" progId="Equation.DSMT4">
                  <p:embed/>
                </p:oleObj>
              </mc:Choice>
              <mc:Fallback>
                <p:oleObj name="" r:id="rId2" imgW="431800" imgH="393700" progId="Equation.DSMT4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77840" y="2907665"/>
                        <a:ext cx="622935" cy="567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 descr="方块小标4字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255" y="3025775"/>
            <a:ext cx="2223770" cy="4749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51255" y="3002280"/>
            <a:ext cx="2223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命  题  点  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" name="图片 12" descr="方块小标4字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255" y="3745230"/>
            <a:ext cx="2223770" cy="4749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51255" y="3721735"/>
            <a:ext cx="2223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命  题  点  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9780" y="748665"/>
            <a:ext cx="77762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排除故障后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当滑动变阻器滑片移到某一位置时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电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压表示数如图丙所示，此时小灯泡两端电压为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要测量小灯泡正常发光时的电阻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应将滑动变阻器的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滑片向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左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右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端移动直至电压表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______V.</a:t>
            </a:r>
            <a:r>
              <a:rPr lang="zh-CN" sz="2400" b="0">
                <a:ea typeface="宋体" panose="02010600030101010101" pitchFamily="2" charset="-122"/>
              </a:rPr>
              <a:t>【实验数据】小明移动滑动变阻器的滑片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记录了多组小灯泡两端电压和对应的电流值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根据这些数据在坐标图上绘制出如图丁所示的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图像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分析图像可知：小灯泡正常发光时的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电阻为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小灯泡的额定电功率是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324725" y="1407795"/>
            <a:ext cx="68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3885" y="2503170"/>
            <a:ext cx="475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9610" y="3077210"/>
            <a:ext cx="668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8345" y="5794375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070" y="579437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-2147481444" descr="C:\Documents and Settings\Administrator\桌面\江西物理(JK)\A84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819" b="-5537"/>
          <a:stretch>
            <a:fillRect/>
          </a:stretch>
        </p:blipFill>
        <p:spPr>
          <a:xfrm>
            <a:off x="8821420" y="1095375"/>
            <a:ext cx="2170430" cy="2153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443" descr="C:\Documents and Settings\Administrator\桌面\江西物理(JK)\A8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701405" y="3402330"/>
            <a:ext cx="2952750" cy="2347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422765" y="5963285"/>
            <a:ext cx="12966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2145" y="966470"/>
            <a:ext cx="103638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【评估交流】由图像可知：通过小灯泡的电流与其两端的电压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成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不成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正比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这是因为灯丝的电阻随温度升高而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147175" y="1085850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16060" y="1622425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8830" y="2273300"/>
            <a:ext cx="1838960" cy="474345"/>
            <a:chOff x="1318" y="2359"/>
            <a:chExt cx="2896" cy="747"/>
          </a:xfrm>
        </p:grpSpPr>
        <p:pic>
          <p:nvPicPr>
            <p:cNvPr id="7" name="图片 6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73430" y="2696845"/>
            <a:ext cx="10556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若小明同学在做实验时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不小心将电压表和电流表的位置互换了．闭合开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关，则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表的指针有明显偏转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表的指针没有偏转．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均选填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电压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电流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b="0">
                <a:ea typeface="宋体" panose="02010600030101010101" pitchFamily="2" charset="-122"/>
              </a:rPr>
              <a:t>若电路连接正确、电路元件均正常使用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实验中无论怎么样移动滑片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电压表示数始终小于灯泡的额定电压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需要采取的相应措施是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1996440" y="335724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82690" y="334454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06945" y="4977765"/>
            <a:ext cx="212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电源电压太低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0930" y="5549900"/>
            <a:ext cx="4309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更换新电池或者增加电池节数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5325" y="1313180"/>
            <a:ext cx="107295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小红换用不同规格的小灯泡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进行实验并记录数据如下表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，小红确定平均电阻就是小灯泡的电阻，你认为这种做法合理吗？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合理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不合理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你的理由是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19020" y="3322320"/>
          <a:ext cx="7306945" cy="2207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055"/>
                <a:gridCol w="1329690"/>
                <a:gridCol w="1328420"/>
                <a:gridCol w="1331595"/>
                <a:gridCol w="1734185"/>
              </a:tblGrid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电压(V)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电流(A)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电阻(Ω)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平均电阻(Ω)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.3</a:t>
                      </a:r>
                      <a:endParaRPr lang="en-US" altLang="zh-CN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268210" y="1959610"/>
            <a:ext cx="1103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不合理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7280" y="25374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小灯泡的电阻随温度的改变而改变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7550" y="1474470"/>
            <a:ext cx="106286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小华用电压恒为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 b="0">
                <a:ea typeface="宋体" panose="02010600030101010101" pitchFamily="2" charset="-122"/>
              </a:rPr>
              <a:t>的电源、标有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“3.8 V”</a:t>
            </a:r>
            <a:r>
              <a:rPr lang="zh-CN" sz="2400" b="0">
                <a:ea typeface="宋体" panose="02010600030101010101" pitchFamily="2" charset="-122"/>
              </a:rPr>
              <a:t>的小灯泡进行该实验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小灯泡的电阻约为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12 Ω)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在提供的滑动变阻器中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分别有规格为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 Ω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 A)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(20 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1 A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(100 Ω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0.1 A)3</a:t>
            </a:r>
            <a:r>
              <a:rPr lang="zh-CN" sz="2400" b="0">
                <a:ea typeface="宋体" panose="02010600030101010101" pitchFamily="2" charset="-122"/>
              </a:rPr>
              <a:t>个滑动变阻器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则小华进行实验时应选择滑动变阻器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0">
                <a:ea typeface="宋体" panose="02010600030101010101" pitchFamily="2" charset="-122"/>
              </a:rPr>
              <a:t>小明继续用该电路来探究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电流与电阻的关系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 b="0">
                <a:ea typeface="宋体" panose="02010600030101010101" pitchFamily="2" charset="-122"/>
              </a:rPr>
              <a:t>他分别把阻值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 b="0">
                <a:ea typeface="宋体" panose="02010600030101010101" pitchFamily="2" charset="-122"/>
              </a:rPr>
              <a:t>的定值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电阻接入原小</a:t>
            </a:r>
            <a:r>
              <a:rPr lang="zh-CN" sz="2400" b="0">
                <a:ea typeface="宋体" panose="02010600030101010101" pitchFamily="2" charset="-122"/>
              </a:rPr>
              <a:t>灯泡的位置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通过实验数据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他发现通过导体的电流跟电阻不成反比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174115" y="3247390"/>
            <a:ext cx="475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3325" y="49091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没有控制定值电阻两端的电压不变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9805" y="1710055"/>
            <a:ext cx="102323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若实验中电压表发生故障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但有已知阻值的定值电阻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下列电路不能测出小灯泡电阻的是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________. (</a:t>
            </a:r>
            <a:r>
              <a:rPr lang="zh-CN" sz="2400" b="0">
                <a:ea typeface="宋体" panose="02010600030101010101" pitchFamily="2" charset="-122"/>
              </a:rPr>
              <a:t>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1441" descr="C:\Documents and Settings\Administrator\桌面\江西物理(JK)\A8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01010" y="3432175"/>
            <a:ext cx="6189980" cy="1960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36085" y="2372360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88138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1180" y="1577340"/>
            <a:ext cx="110871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【实验名称】用电流表和电压表测电阻【实验器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材】</a:t>
            </a:r>
            <a:r>
              <a:rPr lang="zh-CN" sz="2400">
                <a:ea typeface="宋体" panose="02010600030101010101" pitchFamily="2" charset="-122"/>
              </a:rPr>
              <a:t>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ea typeface="宋体" panose="02010600030101010101" pitchFamily="2" charset="-122"/>
              </a:rPr>
              <a:t>的电源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电压表、电流表、标有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字样的滑动变阻器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待测电阻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、开关、导线若干．</a:t>
            </a:r>
            <a:endParaRPr lang="zh-CN" altLang="en-US" sz="2400"/>
          </a:p>
        </p:txBody>
      </p:sp>
      <p:pic>
        <p:nvPicPr>
          <p:cNvPr id="2" name="图片 -2147481438" descr="C:\Documents and Settings\Administrator\桌面\江西物理(JK)\A8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437130" y="3279775"/>
            <a:ext cx="7318375" cy="253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3690" y="5893435"/>
            <a:ext cx="10534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7575" y="1516380"/>
            <a:ext cx="105168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【实验原理】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【实验步骤】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小明按如图甲所示的电路图连接电路；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发现电流表示数如图乙所示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则下一步的实验操作是：先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 b="0">
                <a:ea typeface="宋体" panose="02010600030101010101" pitchFamily="2" charset="-122"/>
              </a:rPr>
              <a:t>；然后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小明测出待测电阻的阻值后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向老师汇报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老师指出他实验设计中存在着不足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其不足是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0550" y="1483995"/>
          <a:ext cx="665480" cy="607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" r:id="rId1" imgW="431800" imgH="393700" progId="Equation.DSMT4">
                  <p:embed/>
                </p:oleObj>
              </mc:Choice>
              <mc:Fallback>
                <p:oleObj name="" r:id="rId1" imgW="431800" imgH="393700" progId="Equation.DSMT4">
                  <p:embed/>
                  <p:pic>
                    <p:nvPicPr>
                      <p:cNvPr id="0" name="图片 235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0550" y="1483995"/>
                        <a:ext cx="665480" cy="607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19200" y="3827145"/>
            <a:ext cx="1510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断开开关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9535" y="38036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将电流表正、负接线柱上的导线对调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0550" y="49110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只测量一组数据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实验误差会较大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6585" y="862330"/>
            <a:ext cx="10973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改进后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小明继续实验并将数据记录在下表中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分析数据可知待测电阻的阻值为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 b="0">
                <a:ea typeface="宋体" panose="02010600030101010101" pitchFamily="2" charset="-122"/>
              </a:rPr>
              <a:t>；还可以初步得出：电阻一定时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，通过导体的电流与导体两端的电压成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数据表格：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872423" y="2861310"/>
          <a:ext cx="6435725" cy="2207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8370"/>
                <a:gridCol w="2190115"/>
                <a:gridCol w="2047240"/>
              </a:tblGrid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03885" y="5081270"/>
            <a:ext cx="10973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实验过程中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若小明将滑片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移到了如图丙所示位置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此时电流表的示数为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421130" y="1520190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63370" y="208851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5040" y="5748655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7420" y="91249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20420" y="1361440"/>
            <a:ext cx="108311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【实验名称】测量定值电阻的阻值．【实验器材】干电池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电流表、电压表各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待测电阻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个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导线若干．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【进行实验与收集证据】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(1)</a:t>
            </a:r>
            <a:r>
              <a:rPr lang="zh-CN" sz="2400">
                <a:ea typeface="宋体" panose="02010600030101010101" pitchFamily="2" charset="-122"/>
                <a:sym typeface="+mn-ea"/>
              </a:rPr>
              <a:t>小伟连接的电路如图甲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发现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电流表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电压表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>
                <a:ea typeface="宋体" panose="02010600030101010101" pitchFamily="2" charset="-122"/>
                <a:sym typeface="+mn-ea"/>
              </a:rPr>
              <a:t>无示数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经他仔细检查后发现电路中有一根导线连接错误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请在图中连接错误的那根导线上画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并画出正确的连线．</a:t>
            </a:r>
            <a:endParaRPr lang="zh-CN" altLang="en-US" sz="2400"/>
          </a:p>
        </p:txBody>
      </p:sp>
      <p:pic>
        <p:nvPicPr>
          <p:cNvPr id="3" name="图片 -2147481436" descr="C:\Documents and Settings\Administrator\桌面\江西物理(JK)\A194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230235" y="3187065"/>
            <a:ext cx="2773680" cy="2235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408795" y="5422900"/>
            <a:ext cx="416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甲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088755" y="489394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8450" y="4237355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582025" y="4081145"/>
            <a:ext cx="1301115" cy="1080770"/>
          </a:xfrm>
          <a:custGeom>
            <a:avLst/>
            <a:gdLst>
              <a:gd name="connisteX0" fmla="*/ 1270020 w 1301182"/>
              <a:gd name="connsiteY0" fmla="*/ 336442 h 1080662"/>
              <a:gd name="connisteX1" fmla="*/ 1254145 w 1301182"/>
              <a:gd name="connsiteY1" fmla="*/ 51327 h 1080662"/>
              <a:gd name="connisteX2" fmla="*/ 810915 w 1301182"/>
              <a:gd name="connsiteY2" fmla="*/ 35452 h 1080662"/>
              <a:gd name="connisteX3" fmla="*/ 399435 w 1301182"/>
              <a:gd name="connsiteY3" fmla="*/ 320567 h 1080662"/>
              <a:gd name="connisteX4" fmla="*/ 3195 w 1301182"/>
              <a:gd name="connsiteY4" fmla="*/ 431057 h 1080662"/>
              <a:gd name="connisteX5" fmla="*/ 240685 w 1301182"/>
              <a:gd name="connsiteY5" fmla="*/ 1080662 h 108066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301182" h="1080662">
                <a:moveTo>
                  <a:pt x="1270020" y="336442"/>
                </a:moveTo>
                <a:cubicBezTo>
                  <a:pt x="1275735" y="279927"/>
                  <a:pt x="1346220" y="111652"/>
                  <a:pt x="1254145" y="51327"/>
                </a:cubicBezTo>
                <a:cubicBezTo>
                  <a:pt x="1162070" y="-8998"/>
                  <a:pt x="981730" y="-18523"/>
                  <a:pt x="810915" y="35452"/>
                </a:cubicBezTo>
                <a:cubicBezTo>
                  <a:pt x="640100" y="89427"/>
                  <a:pt x="560725" y="241192"/>
                  <a:pt x="399435" y="320567"/>
                </a:cubicBezTo>
                <a:cubicBezTo>
                  <a:pt x="238145" y="399942"/>
                  <a:pt x="34945" y="279292"/>
                  <a:pt x="3195" y="431057"/>
                </a:cubicBezTo>
                <a:cubicBezTo>
                  <a:pt x="-28555" y="582822"/>
                  <a:pt x="185440" y="953027"/>
                  <a:pt x="240685" y="108066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7" grpId="0" bldLvl="0" animBg="1"/>
      <p:bldP spid="1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53720" y="1096010"/>
            <a:ext cx="11094720" cy="47796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实验中滑动变阻器的作用除了保护电路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还有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 b="0">
                <a:ea typeface="宋体" panose="02010600030101010101" pitchFamily="2" charset="-122"/>
              </a:rPr>
              <a:t>的作用．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正确连接电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路，闭合开关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移动滑动变阻器的滑片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当电压表的示数为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1.6 V</a:t>
            </a:r>
            <a:r>
              <a:rPr lang="zh-CN" sz="2400">
                <a:ea typeface="宋体" panose="02010600030101010101" pitchFamily="2" charset="-122"/>
                <a:sym typeface="+mn-ea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电流表的示数如图乙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则电路中的电流为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sz="2400">
                <a:ea typeface="宋体" panose="02010600030101010101" pitchFamily="2" charset="-122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________Ω.</a:t>
            </a:r>
            <a:r>
              <a:rPr lang="zh-CN" sz="2400">
                <a:ea typeface="宋体" panose="02010600030101010101" pitchFamily="2" charset="-122"/>
                <a:sym typeface="+mn-ea"/>
              </a:rPr>
              <a:t>【实验拓展】实验时某小组同学利用一个电流表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和一个最大阻值为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zh-CN" sz="2400">
                <a:ea typeface="宋体" panose="02010600030101010101" pitchFamily="2" charset="-122"/>
                <a:sym typeface="+mn-ea"/>
              </a:rPr>
              <a:t>的滑动变阻器完成对另一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未知电阻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sz="2400">
                <a:ea typeface="宋体" panose="02010600030101010101" pitchFamily="2" charset="-122"/>
                <a:sym typeface="+mn-ea"/>
              </a:rPr>
              <a:t>的测量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如图丙是他们设计的实验电路．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请将实验步骤填写完整．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ea typeface="宋体" panose="02010600030101010101" pitchFamily="2" charset="-122"/>
                <a:sym typeface="+mn-ea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ea typeface="宋体" panose="02010600030101010101" pitchFamily="2" charset="-122"/>
                <a:sym typeface="+mn-ea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将滑动变阻器的滑片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>
                <a:ea typeface="宋体" panose="02010600030101010101" pitchFamily="2" charset="-122"/>
                <a:sym typeface="+mn-ea"/>
              </a:rPr>
              <a:t>移到阻值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最大处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观察到电流表无示数；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049770" y="1223010"/>
            <a:ext cx="3020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改变电阻两端的电压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5470" y="2266315"/>
            <a:ext cx="728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21165" y="2289810"/>
            <a:ext cx="45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" name="图片 -2147481435" descr="C:\Documents and Settings\Administrator\桌面\江西物理(JK)\A194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44840" y="3376930"/>
            <a:ext cx="2460625" cy="1814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9334500" y="5581650"/>
            <a:ext cx="416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乙</a:t>
            </a:r>
            <a:endParaRPr lang="zh-CN" b="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46760" y="915670"/>
            <a:ext cx="106984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被测电流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或电压不能超过电流表或电压表选择的量程，闭合开关前，应先进行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同时观察电表工作是否正常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电流表、电压表的读数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看清楚所选量程及分度值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电表示数＝大格示数＋小格数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sz="2400" b="0">
                <a:ea typeface="宋体" panose="02010600030101010101" pitchFamily="2" charset="-122"/>
              </a:rPr>
              <a:t>分度值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1405255" y="1557020"/>
            <a:ext cx="854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试触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760" y="4455160"/>
            <a:ext cx="99072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(1)</a:t>
            </a:r>
            <a:r>
              <a:rPr lang="zh-CN" sz="2400">
                <a:ea typeface="宋体" panose="02010600030101010101" pitchFamily="2" charset="-122"/>
                <a:sym typeface="+mn-ea"/>
              </a:rPr>
              <a:t>根据要求补连实物图               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</a:t>
            </a:r>
            <a:r>
              <a:rPr lang="zh-CN" sz="2400">
                <a:ea typeface="宋体" panose="02010600030101010101" pitchFamily="2" charset="-122"/>
                <a:sym typeface="+mn-ea"/>
              </a:rPr>
              <a:t>实物图错误接线的判断及改正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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根据电路图连接实物图                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根据实物图画电路图</a:t>
            </a:r>
            <a:endParaRPr lang="zh-CN" alt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(5)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在电路图中补充电表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[2014.21(2)]</a:t>
            </a:r>
            <a:endParaRPr lang="zh-CN" altLang="en-US" sz="2400"/>
          </a:p>
        </p:txBody>
      </p:sp>
      <p:grpSp>
        <p:nvGrpSpPr>
          <p:cNvPr id="2" name="组合 1"/>
          <p:cNvGrpSpPr/>
          <p:nvPr/>
        </p:nvGrpSpPr>
        <p:grpSpPr>
          <a:xfrm>
            <a:off x="732790" y="3756025"/>
            <a:ext cx="6352540" cy="737235"/>
            <a:chOff x="1134" y="6075"/>
            <a:chExt cx="10004" cy="1161"/>
          </a:xfrm>
        </p:grpSpPr>
        <p:sp>
          <p:nvSpPr>
            <p:cNvPr id="5" name="文本框 4"/>
            <p:cNvSpPr txBox="1"/>
            <p:nvPr/>
          </p:nvSpPr>
          <p:spPr>
            <a:xfrm>
              <a:off x="4870" y="6075"/>
              <a:ext cx="626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画电路图或连接实物图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图片 10" descr="方块小标4字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76" y="6368"/>
              <a:ext cx="3502" cy="74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34" y="6331"/>
              <a:ext cx="350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命   题  点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1035" y="1224280"/>
            <a:ext cx="1103312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读取电流表的示数为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再闭合开关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读取电流表的示数为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则电阻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用所给物理量符号表示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1205865" y="132588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保持滑片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位置不动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50935" y="2229485"/>
          <a:ext cx="604520" cy="60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" name="" r:id="rId1" imgW="431800" imgH="431800" progId="Equation.DSMT4">
                  <p:embed/>
                </p:oleObj>
              </mc:Choice>
              <mc:Fallback>
                <p:oleObj name="" r:id="rId1" imgW="431800" imgH="431800" progId="Equation.DSMT4">
                  <p:embed/>
                  <p:pic>
                    <p:nvPicPr>
                      <p:cNvPr id="0" name="图片 245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50935" y="2229485"/>
                        <a:ext cx="604520" cy="604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-2147481434" descr="C:\Documents and Settings\Administrator\桌面\江西物理(JK)\A194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623435" y="3179445"/>
            <a:ext cx="2226310" cy="2537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41010" y="5716905"/>
            <a:ext cx="416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丙</a:t>
            </a:r>
            <a:endParaRPr lang="zh-CN" b="0">
              <a:cs typeface="楷体_GB231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4095" y="1864995"/>
            <a:ext cx="82670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作用：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保护电路；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改变定值电阻或小灯泡两端的电压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连接：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滑动变阻器应按照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一上一下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的原则接入电路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1014095" y="3696335"/>
            <a:ext cx="106813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连接电路时、拆除电路前开关应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 (2)</a:t>
            </a:r>
            <a:r>
              <a:rPr lang="zh-CN" sz="2400" b="0">
                <a:ea typeface="宋体" panose="02010600030101010101" pitchFamily="2" charset="-122"/>
              </a:rPr>
              <a:t>闭合开关前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应先进行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同时观察电表工作是否正常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闭合开关前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电表指针不在零刻度时要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(4)</a:t>
            </a:r>
            <a:r>
              <a:rPr lang="zh-CN" sz="2400" b="0">
                <a:ea typeface="宋体" panose="02010600030101010101" pitchFamily="2" charset="-122"/>
              </a:rPr>
              <a:t>闭合开关前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滑动变阻器滑片移至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5899785" y="3832225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2815" y="4358640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试触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82765" y="4897755"/>
            <a:ext cx="835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调零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09360" y="5469255"/>
            <a:ext cx="178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阻值最大处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0450" y="1205230"/>
            <a:ext cx="6722110" cy="737235"/>
            <a:chOff x="1097" y="1805"/>
            <a:chExt cx="10586" cy="1161"/>
          </a:xfrm>
        </p:grpSpPr>
        <p:sp>
          <p:nvSpPr>
            <p:cNvPr id="5" name="文本框 4"/>
            <p:cNvSpPr txBox="1"/>
            <p:nvPr/>
          </p:nvSpPr>
          <p:spPr>
            <a:xfrm>
              <a:off x="4798" y="1805"/>
              <a:ext cx="688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滑动变阻器的作用及连接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8" name="图片 27" descr="方块小标4字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7" y="2096"/>
              <a:ext cx="3502" cy="74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097" y="2067"/>
              <a:ext cx="350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命   题  点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60450" y="2957830"/>
            <a:ext cx="5248910" cy="737235"/>
            <a:chOff x="1077" y="3965"/>
            <a:chExt cx="8266" cy="1161"/>
          </a:xfrm>
        </p:grpSpPr>
        <p:sp>
          <p:nvSpPr>
            <p:cNvPr id="12" name="文本框 11"/>
            <p:cNvSpPr txBox="1"/>
            <p:nvPr/>
          </p:nvSpPr>
          <p:spPr>
            <a:xfrm>
              <a:off x="4698" y="3965"/>
              <a:ext cx="464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实验前注意事项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0" name="图片 29" descr="方块小标4字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7" y="4318"/>
              <a:ext cx="3502" cy="748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077" y="4281"/>
              <a:ext cx="350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命   题  点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8980" y="1275715"/>
            <a:ext cx="1092708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电表指针反向偏转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[2017.24</a:t>
            </a:r>
            <a:r>
              <a:rPr lang="zh-CN" sz="2400" b="0">
                <a:cs typeface="仿宋_GB2312" charset="0"/>
              </a:rPr>
              <a:t>【实验步骤】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(2)]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原因：电表正负接线柱接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反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改正的操作：断开开关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将电表正负接线柱的导线对调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电表指针偏转较小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移动滑片指针偏转仍很小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zh-CN" sz="2400" b="0">
                <a:ea typeface="宋体" panose="02010600030101010101" pitchFamily="2" charset="-122"/>
              </a:rPr>
              <a:t>原因：电表接入的量程太大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改正的操作：断开开关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改接小量程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电表指针偏转幅度超过最大刻度线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zh-CN" sz="2400" b="0">
                <a:ea typeface="宋体" panose="02010600030101010101" pitchFamily="2" charset="-122"/>
              </a:rPr>
              <a:t>原因：电表接入的量程太小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或滑动变阻器接入电路的阻值过小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 </a:t>
            </a:r>
            <a:r>
              <a:rPr lang="zh-CN" sz="2400" b="0">
                <a:ea typeface="宋体" panose="02010600030101010101" pitchFamily="2" charset="-122"/>
              </a:rPr>
              <a:t>改正的操作：断开开关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改接大量程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或移动滑动变阻器的滑片增大其接入电路的阻值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843280" y="650875"/>
            <a:ext cx="9356725" cy="737235"/>
            <a:chOff x="1077" y="8645"/>
            <a:chExt cx="14735" cy="1161"/>
          </a:xfrm>
        </p:grpSpPr>
        <p:sp>
          <p:nvSpPr>
            <p:cNvPr id="24" name="文本框 23"/>
            <p:cNvSpPr txBox="1"/>
            <p:nvPr/>
          </p:nvSpPr>
          <p:spPr>
            <a:xfrm>
              <a:off x="4698" y="8645"/>
              <a:ext cx="1111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闭合开关后电表指针异常偏转的原因及改进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2" name="图片 31" descr="方块小标4字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7" y="8958"/>
              <a:ext cx="3502" cy="74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077" y="8884"/>
              <a:ext cx="3502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命   题  点   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70610" y="967740"/>
            <a:ext cx="8372475" cy="737235"/>
            <a:chOff x="894" y="2929"/>
            <a:chExt cx="13185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018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测量定值电阻的阻值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[2017.24，2014.21(2)]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368790" y="397700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70610" y="1657985"/>
            <a:ext cx="34118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实验装置图</a:t>
            </a:r>
            <a:endParaRPr lang="zh-CN" altLang="en-US" sz="2400"/>
          </a:p>
        </p:txBody>
      </p:sp>
      <p:pic>
        <p:nvPicPr>
          <p:cNvPr id="2" name="图片 -2147481466" descr="C:\Documents and Settings\Administrator\桌面\江西物理(JK)\A7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814195" y="3596005"/>
            <a:ext cx="3484245" cy="2472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2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3580" y="3714750"/>
            <a:ext cx="2681605" cy="211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5340" y="1031240"/>
            <a:ext cx="106813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滑动变阻器规格的选取要求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电路中的最大电流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zh-CN" sz="2400">
                <a:ea typeface="宋体" panose="02010600030101010101" pitchFamily="2" charset="-122"/>
              </a:rPr>
              <a:t>小于或等于滑动变阻器允许通过的最大电流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当电压表的示数最小时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滑动变阻器两端电压最大为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源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此时滑动变阻器接入电路的阻值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滑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</a:rPr>
              <a:t>         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因此滑动变阻器的最大阻值大于或等于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 baseline="-25000">
                <a:ea typeface="宋体" panose="02010600030101010101" pitchFamily="2" charset="-122"/>
              </a:rPr>
              <a:t>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 </a:t>
            </a:r>
            <a:r>
              <a:rPr lang="zh-CN" sz="2400">
                <a:ea typeface="宋体" panose="02010600030101010101" pitchFamily="2" charset="-122"/>
              </a:rPr>
              <a:t>电路故障分析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 </a:t>
            </a:r>
            <a:r>
              <a:rPr lang="zh-CN" sz="2400">
                <a:ea typeface="宋体" panose="02010600030101010101" pitchFamily="2" charset="-122"/>
              </a:rPr>
              <a:t>多次测量的目的及操作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目的：多次测量求平均值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减小实验误差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操作：测量一组实验数据后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应移动滑片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多测几组数据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31690" y="2665730"/>
          <a:ext cx="148209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749300" imgH="444500" progId="Equation.DSMT4">
                  <p:embed/>
                </p:oleObj>
              </mc:Choice>
              <mc:Fallback>
                <p:oleObj name="" r:id="rId1" imgW="749300" imgH="444500" progId="Equation.DSMT4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31690" y="2665730"/>
                        <a:ext cx="148209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70610" y="1021715"/>
            <a:ext cx="5589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 </a:t>
            </a:r>
            <a:r>
              <a:rPr lang="zh-CN" sz="2400">
                <a:ea typeface="宋体" panose="02010600030101010101" pitchFamily="2" charset="-122"/>
              </a:rPr>
              <a:t>实验表格设计及数据记录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[2014.21(2)]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62443" y="1610995"/>
          <a:ext cx="8724265" cy="2219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9240"/>
                <a:gridCol w="1536700"/>
                <a:gridCol w="1445260"/>
                <a:gridCol w="1771015"/>
                <a:gridCol w="2432050"/>
              </a:tblGrid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电阻平均值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9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70610" y="3894455"/>
            <a:ext cx="80860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 </a:t>
            </a:r>
            <a:r>
              <a:rPr lang="zh-CN" sz="2400">
                <a:ea typeface="宋体" panose="02010600030101010101" pitchFamily="2" charset="-122"/>
              </a:rPr>
              <a:t>电阻的计算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[2017.24</a:t>
            </a:r>
            <a:r>
              <a:rPr lang="zh-CN" sz="2400">
                <a:cs typeface="仿宋_GB2312" charset="0"/>
              </a:rPr>
              <a:t>【实验步骤】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(4)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 </a:t>
            </a:r>
            <a:r>
              <a:rPr lang="zh-CN" sz="2400">
                <a:ea typeface="宋体" panose="02010600030101010101" pitchFamily="2" charset="-122"/>
              </a:rPr>
              <a:t>根据数据绘制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先描点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然后用光滑曲线连接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8.  </a:t>
            </a:r>
            <a:r>
              <a:rPr lang="zh-CN" sz="2400">
                <a:ea typeface="宋体" panose="02010600030101010101" pitchFamily="2" charset="-122"/>
              </a:rPr>
              <a:t>找出错误数据及分析原因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1fccad96-50fc-4db6-b91a-5285836db2bb}"/>
</p:tagLst>
</file>

<file path=ppt/tags/tag6.xml><?xml version="1.0" encoding="utf-8"?>
<p:tagLst xmlns:p="http://schemas.openxmlformats.org/presentationml/2006/main">
  <p:tag name="KSO_WM_UNIT_TABLE_BEAUTIFY" val="smartTable{31865a44-b4f7-47f2-9f55-ba4fa5e7b3e3}"/>
</p:tagLst>
</file>

<file path=ppt/tags/tag7.xml><?xml version="1.0" encoding="utf-8"?>
<p:tagLst xmlns:p="http://schemas.openxmlformats.org/presentationml/2006/main">
  <p:tag name="KSO_WM_UNIT_TABLE_BEAUTIFY" val="smartTable{6fb70346-fd4d-40b8-8bc9-ae2db1b71e47}"/>
</p:tagLst>
</file>

<file path=ppt/tags/tag8.xml><?xml version="1.0" encoding="utf-8"?>
<p:tagLst xmlns:p="http://schemas.openxmlformats.org/presentationml/2006/main">
  <p:tag name="KSO_WM_UNIT_TABLE_BEAUTIFY" val="smartTable{e758fb14-adc2-4f98-ba54-c808826748c8}"/>
</p:tagLst>
</file>

<file path=ppt/tags/tag9.xml><?xml version="1.0" encoding="utf-8"?>
<p:tagLst xmlns:p="http://schemas.openxmlformats.org/presentationml/2006/main">
  <p:tag name="KSO_WM_UNIT_TABLE_BEAUTIFY" val="smartTable{6f8964b4-dad4-4eff-afee-470265dbed0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7475</Words>
  <Application>WPS 演示</Application>
  <PresentationFormat>宽屏</PresentationFormat>
  <Paragraphs>606</Paragraphs>
  <Slides>40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